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1" r:id="rId50"/>
    <p:sldId id="312" r:id="rId51"/>
    <p:sldId id="317" r:id="rId52"/>
    <p:sldId id="313" r:id="rId53"/>
    <p:sldId id="316" r:id="rId54"/>
    <p:sldId id="314" r:id="rId55"/>
    <p:sldId id="315" r:id="rId56"/>
    <p:sldId id="263" r:id="rId57"/>
    <p:sldId id="30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569" autoAdjust="0"/>
  </p:normalViewPr>
  <p:slideViewPr>
    <p:cSldViewPr snapToGrid="0">
      <p:cViewPr varScale="1">
        <p:scale>
          <a:sx n="127" d="100"/>
          <a:sy n="127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modSld sldOrd">
      <pc:chgData name="Zhao Xiong" userId="5eba49e5-2895-4cd9-83e8-b3064fe76704" providerId="ADAL" clId="{D82DBE08-D358-401E-B916-C3CF32898FE7}" dt="2022-08-26T12:36:52.248" v="1005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8-23T13:20:39.944" v="99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8-23T13:20:39.944" v="99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8-26T12:31:19.064" v="931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8-26T12:31:19.064" v="931" actId="20577"/>
          <ac:spMkLst>
            <pc:docMk/>
            <pc:sldMk cId="554545712" sldId="311"/>
            <ac:spMk id="3" creationId="{F00C013B-A174-49C1-9DF7-B95EAAD577C5}"/>
          </ac:spMkLst>
        </pc:spChg>
        <pc:spChg chg="add mod topLvl">
          <ac:chgData name="Zhao Xiong" userId="5eba49e5-2895-4cd9-83e8-b3064fe76704" providerId="ADAL" clId="{D82DBE08-D358-401E-B916-C3CF32898FE7}" dt="2022-08-23T16:23:37.947" v="474" actId="1035"/>
          <ac:spMkLst>
            <pc:docMk/>
            <pc:sldMk cId="554545712" sldId="311"/>
            <ac:spMk id="6" creationId="{C9FA90E1-E504-4ED6-8165-78A3918E0EA5}"/>
          </ac:spMkLst>
        </pc:spChg>
        <pc:spChg chg="add mod topLvl">
          <ac:chgData name="Zhao Xiong" userId="5eba49e5-2895-4cd9-83e8-b3064fe76704" providerId="ADAL" clId="{D82DBE08-D358-401E-B916-C3CF32898FE7}" dt="2022-08-23T17:18:30.680" v="615" actId="20577"/>
          <ac:spMkLst>
            <pc:docMk/>
            <pc:sldMk cId="554545712" sldId="311"/>
            <ac:spMk id="7" creationId="{6E31F1AD-EF3F-4DA5-A2FE-F7090AC8CB68}"/>
          </ac:spMkLst>
        </pc:spChg>
        <pc:spChg chg="add mod topLvl">
          <ac:chgData name="Zhao Xiong" userId="5eba49e5-2895-4cd9-83e8-b3064fe76704" providerId="ADAL" clId="{D82DBE08-D358-401E-B916-C3CF32898FE7}" dt="2022-08-23T17:18:38.546" v="624" actId="20577"/>
          <ac:spMkLst>
            <pc:docMk/>
            <pc:sldMk cId="554545712" sldId="311"/>
            <ac:spMk id="8" creationId="{1BFF64BF-87D0-4A40-B2DD-0221E1C4FC8B}"/>
          </ac:spMkLst>
        </pc:spChg>
        <pc:spChg chg="add mod topLvl">
          <ac:chgData name="Zhao Xiong" userId="5eba49e5-2895-4cd9-83e8-b3064fe76704" providerId="ADAL" clId="{D82DBE08-D358-401E-B916-C3CF32898FE7}" dt="2022-08-23T17:18:45.885" v="633" actId="20577"/>
          <ac:spMkLst>
            <pc:docMk/>
            <pc:sldMk cId="554545712" sldId="311"/>
            <ac:spMk id="10" creationId="{36DF7EBD-FD32-4387-9996-E7C78A9E7CB8}"/>
          </ac:spMkLst>
        </pc:spChg>
        <pc:spChg chg="add mod topLvl">
          <ac:chgData name="Zhao Xiong" userId="5eba49e5-2895-4cd9-83e8-b3064fe76704" providerId="ADAL" clId="{D82DBE08-D358-401E-B916-C3CF32898FE7}" dt="2022-08-23T17:18:59.732" v="642" actId="20577"/>
          <ac:spMkLst>
            <pc:docMk/>
            <pc:sldMk cId="554545712" sldId="311"/>
            <ac:spMk id="11" creationId="{076DBA16-0C4C-4B52-8518-B544D7C1D006}"/>
          </ac:spMkLst>
        </pc:spChg>
        <pc:spChg chg="add mod">
          <ac:chgData name="Zhao Xiong" userId="5eba49e5-2895-4cd9-83e8-b3064fe76704" providerId="ADAL" clId="{D82DBE08-D358-401E-B916-C3CF32898FE7}" dt="2022-08-23T17:19:09.143" v="651" actId="20577"/>
          <ac:spMkLst>
            <pc:docMk/>
            <pc:sldMk cId="554545712" sldId="311"/>
            <ac:spMk id="15" creationId="{91B66FB2-4BEA-4B6A-9AB0-9D59FA3FB0B0}"/>
          </ac:spMkLst>
        </pc:spChg>
        <pc:spChg chg="add mod">
          <ac:chgData name="Zhao Xiong" userId="5eba49e5-2895-4cd9-83e8-b3064fe76704" providerId="ADAL" clId="{D82DBE08-D358-401E-B916-C3CF32898FE7}" dt="2022-08-23T17:19:20.093" v="661" actId="20577"/>
          <ac:spMkLst>
            <pc:docMk/>
            <pc:sldMk cId="554545712" sldId="311"/>
            <ac:spMk id="16" creationId="{65A45616-78DA-4B7F-BDDE-4FA05E1E2698}"/>
          </ac:spMkLst>
        </pc:spChg>
        <pc:spChg chg="add mod">
          <ac:chgData name="Zhao Xiong" userId="5eba49e5-2895-4cd9-83e8-b3064fe76704" providerId="ADAL" clId="{D82DBE08-D358-401E-B916-C3CF32898FE7}" dt="2022-08-23T17:19:23.616" v="670" actId="20577"/>
          <ac:spMkLst>
            <pc:docMk/>
            <pc:sldMk cId="554545712" sldId="311"/>
            <ac:spMk id="17" creationId="{DDB6FC8E-0CC5-4EC2-B7AC-D090146F37F1}"/>
          </ac:spMkLst>
        </pc:spChg>
        <pc:spChg chg="add mod">
          <ac:chgData name="Zhao Xiong" userId="5eba49e5-2895-4cd9-83e8-b3064fe76704" providerId="ADAL" clId="{D82DBE08-D358-401E-B916-C3CF32898FE7}" dt="2022-08-23T17:19:26.922" v="679" actId="20577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mod">
          <ac:chgData name="Zhao Xiong" userId="5eba49e5-2895-4cd9-83e8-b3064fe76704" providerId="ADAL" clId="{D82DBE08-D358-401E-B916-C3CF32898FE7}" dt="2022-08-23T17:19:30.790" v="687" actId="20577"/>
          <ac:spMkLst>
            <pc:docMk/>
            <pc:sldMk cId="554545712" sldId="311"/>
            <ac:spMk id="24" creationId="{24403E88-67D6-4FE9-A582-1AED58144237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2" creationId="{DDD1D282-A640-42D2-BB8A-87C069C60E43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5" creationId="{68363A0E-6114-497E-B63B-00526C87E598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9" creationId="{8562D16B-AE77-483E-9D23-A01EC7F27C78}"/>
          </ac:picMkLst>
        </pc:picChg>
        <pc:picChg chg="add mod">
          <ac:chgData name="Zhao Xiong" userId="5eba49e5-2895-4cd9-83e8-b3064fe76704" providerId="ADAL" clId="{D82DBE08-D358-401E-B916-C3CF32898FE7}" dt="2022-08-23T15:41:18.728" v="430" actId="14100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8-23T16:20:32.858" v="463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mod">
          <ac:chgData name="Zhao Xiong" userId="5eba49e5-2895-4cd9-83e8-b3064fe76704" providerId="ADAL" clId="{D82DBE08-D358-401E-B916-C3CF32898FE7}" dt="2022-08-23T14:11:33.959" v="394" actId="1076"/>
          <ac:picMkLst>
            <pc:docMk/>
            <pc:sldMk cId="554545712" sldId="311"/>
            <ac:picMk id="14" creationId="{72C352A5-2247-4A0D-B033-6076F33F09FC}"/>
          </ac:picMkLst>
        </pc:picChg>
        <pc:picChg chg="add mod">
          <ac:chgData name="Zhao Xiong" userId="5eba49e5-2895-4cd9-83e8-b3064fe76704" providerId="ADAL" clId="{D82DBE08-D358-401E-B916-C3CF32898FE7}" dt="2022-08-23T16:20:32.138" v="462" actId="1076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mod">
          <ac:chgData name="Zhao Xiong" userId="5eba49e5-2895-4cd9-83e8-b3064fe76704" providerId="ADAL" clId="{D82DBE08-D358-401E-B916-C3CF32898FE7}" dt="2022-08-23T16:38:16.626" v="491" actId="14100"/>
          <ac:picMkLst>
            <pc:docMk/>
            <pc:sldMk cId="554545712" sldId="311"/>
            <ac:picMk id="22" creationId="{BC8B85DC-DB0F-4B52-B4A9-31EFC1A02FA9}"/>
          </ac:picMkLst>
        </pc:picChg>
        <pc:picChg chg="add mod">
          <ac:chgData name="Zhao Xiong" userId="5eba49e5-2895-4cd9-83e8-b3064fe76704" providerId="ADAL" clId="{D82DBE08-D358-401E-B916-C3CF32898FE7}" dt="2022-08-23T16:48:56.722" v="505" actId="14100"/>
          <ac:picMkLst>
            <pc:docMk/>
            <pc:sldMk cId="554545712" sldId="311"/>
            <ac:picMk id="23" creationId="{EA1B099A-8CE8-492F-A383-7F6F847833A6}"/>
          </ac:picMkLst>
        </pc:picChg>
        <pc:picChg chg="add mod">
          <ac:chgData name="Zhao Xiong" userId="5eba49e5-2895-4cd9-83e8-b3064fe76704" providerId="ADAL" clId="{D82DBE08-D358-401E-B916-C3CF32898FE7}" dt="2022-08-23T16:58:54.081" v="520" actId="14100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">
          <ac:chgData name="Zhao Xiong" userId="5eba49e5-2895-4cd9-83e8-b3064fe76704" providerId="ADAL" clId="{D82DBE08-D358-401E-B916-C3CF32898FE7}" dt="2022-08-23T13:36:22.222" v="107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8-23T18:36:47.388" v="845"/>
        <pc:sldMkLst>
          <pc:docMk/>
          <pc:sldMk cId="2689034097" sldId="314"/>
        </pc:sldMkLst>
      </pc:sldChg>
      <pc:sldChg chg="add">
        <pc:chgData name="Zhao Xiong" userId="5eba49e5-2895-4cd9-83e8-b3064fe76704" providerId="ADAL" clId="{D82DBE08-D358-401E-B916-C3CF32898FE7}" dt="2022-08-23T18:36:47.835" v="846"/>
        <pc:sldMkLst>
          <pc:docMk/>
          <pc:sldMk cId="2218266" sldId="315"/>
        </pc:sldMkLst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26" Type="http://schemas.openxmlformats.org/officeDocument/2006/relationships/image" Target="../media/image183.png"/><Relationship Id="rId21" Type="http://schemas.openxmlformats.org/officeDocument/2006/relationships/image" Target="../media/image178.png"/><Relationship Id="rId34" Type="http://schemas.openxmlformats.org/officeDocument/2006/relationships/image" Target="../media/image191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5" Type="http://schemas.openxmlformats.org/officeDocument/2006/relationships/image" Target="../media/image182.png"/><Relationship Id="rId33" Type="http://schemas.openxmlformats.org/officeDocument/2006/relationships/image" Target="../media/image190.png"/><Relationship Id="rId2" Type="http://schemas.openxmlformats.org/officeDocument/2006/relationships/image" Target="../media/image159.jpeg"/><Relationship Id="rId16" Type="http://schemas.openxmlformats.org/officeDocument/2006/relationships/image" Target="../media/image173.jpeg"/><Relationship Id="rId20" Type="http://schemas.openxmlformats.org/officeDocument/2006/relationships/image" Target="../media/image177.png"/><Relationship Id="rId29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jpeg"/><Relationship Id="rId24" Type="http://schemas.openxmlformats.org/officeDocument/2006/relationships/image" Target="../media/image181.png"/><Relationship Id="rId32" Type="http://schemas.openxmlformats.org/officeDocument/2006/relationships/image" Target="../media/image189.png"/><Relationship Id="rId37" Type="http://schemas.openxmlformats.org/officeDocument/2006/relationships/image" Target="../media/image194.png"/><Relationship Id="rId5" Type="http://schemas.openxmlformats.org/officeDocument/2006/relationships/image" Target="../media/image162.jpeg"/><Relationship Id="rId15" Type="http://schemas.openxmlformats.org/officeDocument/2006/relationships/image" Target="../media/image172.png"/><Relationship Id="rId23" Type="http://schemas.openxmlformats.org/officeDocument/2006/relationships/image" Target="../media/image180.png"/><Relationship Id="rId28" Type="http://schemas.openxmlformats.org/officeDocument/2006/relationships/image" Target="../media/image185.png"/><Relationship Id="rId36" Type="http://schemas.openxmlformats.org/officeDocument/2006/relationships/image" Target="../media/image193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31" Type="http://schemas.openxmlformats.org/officeDocument/2006/relationships/image" Target="../media/image188.jpe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9.jpeg"/><Relationship Id="rId27" Type="http://schemas.openxmlformats.org/officeDocument/2006/relationships/image" Target="../media/image184.png"/><Relationship Id="rId30" Type="http://schemas.openxmlformats.org/officeDocument/2006/relationships/image" Target="../media/image187.png"/><Relationship Id="rId35" Type="http://schemas.openxmlformats.org/officeDocument/2006/relationships/image" Target="../media/image192.png"/><Relationship Id="rId8" Type="http://schemas.openxmlformats.org/officeDocument/2006/relationships/image" Target="../media/image165.png"/><Relationship Id="rId3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/>
              <a:t>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034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FD633822-6518-45EA-82FA-AE46481B413D}"/>
              </a:ext>
            </a:extLst>
          </p:cNvPr>
          <p:cNvSpPr/>
          <p:nvPr/>
        </p:nvSpPr>
        <p:spPr>
          <a:xfrm>
            <a:off x="2004382" y="1357368"/>
            <a:ext cx="1933438" cy="1579868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Statistical Visualization</a:t>
            </a: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264BDB-0767-4807-B8D7-9B3A71A4D11E}"/>
              </a:ext>
            </a:extLst>
          </p:cNvPr>
          <p:cNvSpPr/>
          <p:nvPr/>
        </p:nvSpPr>
        <p:spPr>
          <a:xfrm>
            <a:off x="238612" y="4583354"/>
            <a:ext cx="1544100" cy="924974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Pre-Processing (ETL)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5373B2D0-3ABB-473C-A660-2E3B94B62F6E}"/>
              </a:ext>
            </a:extLst>
          </p:cNvPr>
          <p:cNvSpPr/>
          <p:nvPr/>
        </p:nvSpPr>
        <p:spPr>
          <a:xfrm>
            <a:off x="118606" y="4458081"/>
            <a:ext cx="6071369" cy="2266767"/>
          </a:xfrm>
          <a:prstGeom prst="round2DiagRect">
            <a:avLst>
              <a:gd name="adj1" fmla="val 12038"/>
              <a:gd name="adj2" fmla="val 0"/>
            </a:avLst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290" name="Picture 2" descr="R (programming language) - Wikipedia">
            <a:extLst>
              <a:ext uri="{FF2B5EF4-FFF2-40B4-BE49-F238E27FC236}">
                <a16:creationId xmlns:a16="http://schemas.microsoft.com/office/drawing/2014/main" id="{A639449B-3752-4522-876B-CA88CE0B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1" y="5131290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6E29B31-B97B-40C1-B98C-BB5CB11C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8" y="5135236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hiny | Data Visualization Using Shiny App In R">
            <a:extLst>
              <a:ext uri="{FF2B5EF4-FFF2-40B4-BE49-F238E27FC236}">
                <a16:creationId xmlns:a16="http://schemas.microsoft.com/office/drawing/2014/main" id="{9525158E-E3D3-4927-A37D-7D9EB8AF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36" y="1902698"/>
            <a:ext cx="1072849" cy="6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NAnexus Blog - Product updates, industry insights, opinions and  references. From the team powering the Genomics Revolution.">
            <a:extLst>
              <a:ext uri="{FF2B5EF4-FFF2-40B4-BE49-F238E27FC236}">
                <a16:creationId xmlns:a16="http://schemas.microsoft.com/office/drawing/2014/main" id="{BF2D8F53-1614-4965-87B6-2715C8FA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4" y="3235990"/>
            <a:ext cx="1439357" cy="21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27A4204-E4A4-4860-9282-4D74DAFEE00C}"/>
              </a:ext>
            </a:extLst>
          </p:cNvPr>
          <p:cNvSpPr/>
          <p:nvPr/>
        </p:nvSpPr>
        <p:spPr>
          <a:xfrm>
            <a:off x="238612" y="2679244"/>
            <a:ext cx="1544100" cy="85841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6">
                    <a:lumMod val="50000"/>
                  </a:schemeClr>
                </a:solidFill>
              </a:rPr>
              <a:t>Data Source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8D0C0-7D95-42FE-AA44-465EF6D5B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94" y="2943034"/>
            <a:ext cx="1439357" cy="252622"/>
          </a:xfrm>
          <a:prstGeom prst="rect">
            <a:avLst/>
          </a:prstGeom>
        </p:spPr>
      </p:pic>
      <p:pic>
        <p:nvPicPr>
          <p:cNvPr id="12298" name="Picture 10" descr="Mathworks MATLAB Grader">
            <a:extLst>
              <a:ext uri="{FF2B5EF4-FFF2-40B4-BE49-F238E27FC236}">
                <a16:creationId xmlns:a16="http://schemas.microsoft.com/office/drawing/2014/main" id="{1BC2F6CF-6382-43B7-A0A0-F8B37EB18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8" b="27054"/>
          <a:stretch/>
        </p:blipFill>
        <p:spPr bwMode="auto">
          <a:xfrm>
            <a:off x="2156476" y="5326459"/>
            <a:ext cx="1403620" cy="3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A562923-C285-451B-A84E-F0E87F96566D}"/>
              </a:ext>
            </a:extLst>
          </p:cNvPr>
          <p:cNvSpPr/>
          <p:nvPr/>
        </p:nvSpPr>
        <p:spPr>
          <a:xfrm>
            <a:off x="2085314" y="4583355"/>
            <a:ext cx="1544100" cy="1615930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2">
                    <a:lumMod val="75000"/>
                  </a:schemeClr>
                </a:solidFill>
              </a:rPr>
              <a:t>Statistical &amp; Computational Modelling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8FCCD-CAAB-40A0-91D7-B00A7285632D}"/>
              </a:ext>
            </a:extLst>
          </p:cNvPr>
          <p:cNvSpPr txBox="1"/>
          <p:nvPr/>
        </p:nvSpPr>
        <p:spPr>
          <a:xfrm>
            <a:off x="2169386" y="5644377"/>
            <a:ext cx="1403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MEX C++ Compiler </a:t>
            </a:r>
            <a:endParaRPr lang="en-GB" sz="105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686C3-77F0-4813-B9B6-A6769457C1FA}"/>
              </a:ext>
            </a:extLst>
          </p:cNvPr>
          <p:cNvSpPr txBox="1"/>
          <p:nvPr/>
        </p:nvSpPr>
        <p:spPr>
          <a:xfrm>
            <a:off x="2066611" y="5960501"/>
            <a:ext cx="1584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Optimization Toolbox</a:t>
            </a:r>
            <a:endParaRPr lang="en-GB" sz="105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EF2B49-94EC-4A3B-818B-46CF6BF6A9AC}"/>
              </a:ext>
            </a:extLst>
          </p:cNvPr>
          <p:cNvSpPr txBox="1"/>
          <p:nvPr/>
        </p:nvSpPr>
        <p:spPr>
          <a:xfrm>
            <a:off x="2085314" y="5802439"/>
            <a:ext cx="1544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Statistics &amp; ML Toolbox</a:t>
            </a:r>
            <a:endParaRPr lang="en-GB" sz="1050" b="1" i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C656C2-F0F4-4675-AFD4-370F05A8B26F}"/>
              </a:ext>
            </a:extLst>
          </p:cNvPr>
          <p:cNvSpPr/>
          <p:nvPr/>
        </p:nvSpPr>
        <p:spPr>
          <a:xfrm>
            <a:off x="3942196" y="5658422"/>
            <a:ext cx="2143959" cy="54086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>
                <a:solidFill>
                  <a:schemeClr val="tx1"/>
                </a:solidFill>
              </a:rPr>
              <a:t>10-Fold Cross-Validation (Model Stability &amp; Accuracy Evaluation)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9A8021-8AC3-4772-B1E5-C0423EDCB375}"/>
              </a:ext>
            </a:extLst>
          </p:cNvPr>
          <p:cNvSpPr/>
          <p:nvPr/>
        </p:nvSpPr>
        <p:spPr>
          <a:xfrm>
            <a:off x="3942197" y="4578987"/>
            <a:ext cx="2143959" cy="924963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Post-Processing</a:t>
            </a:r>
          </a:p>
          <a:p>
            <a:pPr algn="ctr"/>
            <a:r>
              <a:rPr lang="en-NZ" sz="1400" b="1" dirty="0">
                <a:solidFill>
                  <a:srgbClr val="002060"/>
                </a:solidFill>
              </a:rPr>
              <a:t>(Evaluation &amp; Visualization)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8" name="Picture 2" descr="R (programming language) - Wikipedia">
            <a:extLst>
              <a:ext uri="{FF2B5EF4-FFF2-40B4-BE49-F238E27FC236}">
                <a16:creationId xmlns:a16="http://schemas.microsoft.com/office/drawing/2014/main" id="{AD52F02A-70F4-4EE7-BFEE-74C7040B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41" y="5130135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EAAC7C0-69D4-41D6-850F-8C8F1421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27" y="5134081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C1F37B-0771-4FB4-BDF8-768C230EC3ED}"/>
              </a:ext>
            </a:extLst>
          </p:cNvPr>
          <p:cNvCxnSpPr>
            <a:cxnSpLocks/>
            <a:stCxn id="23" idx="2"/>
            <a:endCxn id="3" idx="0"/>
          </p:cNvCxnSpPr>
          <p:nvPr/>
        </p:nvCxnSpPr>
        <p:spPr>
          <a:xfrm>
            <a:off x="1010662" y="3537657"/>
            <a:ext cx="0" cy="1045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CF343-B610-47B2-8B8D-177A6C12E67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82712" y="5045841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7498B0-6BA3-4BD8-B413-81308DFC5D70}"/>
              </a:ext>
            </a:extLst>
          </p:cNvPr>
          <p:cNvCxnSpPr>
            <a:cxnSpLocks/>
          </p:cNvCxnSpPr>
          <p:nvPr/>
        </p:nvCxnSpPr>
        <p:spPr>
          <a:xfrm>
            <a:off x="3639596" y="5044932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0" name="Picture 12" descr="Create a new ggplot — ggplot • ggplot2">
            <a:extLst>
              <a:ext uri="{FF2B5EF4-FFF2-40B4-BE49-F238E27FC236}">
                <a16:creationId xmlns:a16="http://schemas.microsoft.com/office/drawing/2014/main" id="{6DCF524C-5A54-4701-B74D-9E0E5442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18" y="5001084"/>
            <a:ext cx="416649" cy="4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7967733-9063-4393-84CB-5E557515BA7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3629414" y="5928854"/>
            <a:ext cx="312782" cy="4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D2C8F8-AAAD-42B9-B3E5-E5268C2E59BC}"/>
              </a:ext>
            </a:extLst>
          </p:cNvPr>
          <p:cNvCxnSpPr>
            <a:cxnSpLocks/>
            <a:stCxn id="32" idx="0"/>
            <a:endCxn id="37" idx="2"/>
          </p:cNvCxnSpPr>
          <p:nvPr/>
        </p:nvCxnSpPr>
        <p:spPr>
          <a:xfrm flipV="1">
            <a:off x="5014176" y="5503950"/>
            <a:ext cx="1" cy="154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FF9CB2F-654D-4F0B-AABB-CCE46A833CD6}"/>
              </a:ext>
            </a:extLst>
          </p:cNvPr>
          <p:cNvSpPr txBox="1"/>
          <p:nvPr/>
        </p:nvSpPr>
        <p:spPr>
          <a:xfrm>
            <a:off x="152219" y="6215851"/>
            <a:ext cx="32609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7030A0"/>
                </a:solidFill>
              </a:rPr>
              <a:t>Linux HPC Cluster </a:t>
            </a:r>
          </a:p>
          <a:p>
            <a:r>
              <a:rPr lang="en-NZ" sz="1600" b="1" dirty="0">
                <a:solidFill>
                  <a:srgbClr val="7030A0"/>
                </a:solidFill>
              </a:rPr>
              <a:t>(Elastic Compute &amp; Data Lake Storage) </a:t>
            </a:r>
          </a:p>
        </p:txBody>
      </p:sp>
      <p:pic>
        <p:nvPicPr>
          <p:cNvPr id="12302" name="Picture 14" descr="Getting started with Python environments (using Conda) | by Robert Sandor |  Towards Data Science">
            <a:extLst>
              <a:ext uri="{FF2B5EF4-FFF2-40B4-BE49-F238E27FC236}">
                <a16:creationId xmlns:a16="http://schemas.microsoft.com/office/drawing/2014/main" id="{1A36DA34-F0EE-4FBC-8A44-1D365FDA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71" y="6465224"/>
            <a:ext cx="1127149" cy="2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Slurm Workload Manager - Wikipedia">
            <a:extLst>
              <a:ext uri="{FF2B5EF4-FFF2-40B4-BE49-F238E27FC236}">
                <a16:creationId xmlns:a16="http://schemas.microsoft.com/office/drawing/2014/main" id="{6928921F-7B07-4709-AF67-7BCD48CB3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30" y="6239969"/>
            <a:ext cx="506925" cy="4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0E936E36-E0FC-49AD-B867-207DFC5D3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10660"/>
          <a:stretch/>
        </p:blipFill>
        <p:spPr bwMode="auto">
          <a:xfrm>
            <a:off x="5358050" y="6344226"/>
            <a:ext cx="749615" cy="3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36D9AA9-6E9A-48B7-AC4A-BAEA9586FC82}"/>
              </a:ext>
            </a:extLst>
          </p:cNvPr>
          <p:cNvSpPr/>
          <p:nvPr/>
        </p:nvSpPr>
        <p:spPr>
          <a:xfrm>
            <a:off x="4248689" y="2682701"/>
            <a:ext cx="1942561" cy="1649865"/>
          </a:xfrm>
          <a:prstGeom prst="round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Model Post-Processing</a:t>
            </a: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(Network Analysis)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08" name="Picture 20" descr="What is Python programming language?">
            <a:extLst>
              <a:ext uri="{FF2B5EF4-FFF2-40B4-BE49-F238E27FC236}">
                <a16:creationId xmlns:a16="http://schemas.microsoft.com/office/drawing/2014/main" id="{C392B1B7-F6E7-41E2-9F9B-6F22C27F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7" b="13272"/>
          <a:stretch/>
        </p:blipFill>
        <p:spPr bwMode="auto">
          <a:xfrm>
            <a:off x="4572727" y="3195376"/>
            <a:ext cx="1282373" cy="3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andas (software) - Wikipedia">
            <a:extLst>
              <a:ext uri="{FF2B5EF4-FFF2-40B4-BE49-F238E27FC236}">
                <a16:creationId xmlns:a16="http://schemas.microsoft.com/office/drawing/2014/main" id="{114CFB2D-1F34-490D-81F0-74050E76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0" b="14403"/>
          <a:stretch/>
        </p:blipFill>
        <p:spPr bwMode="auto">
          <a:xfrm>
            <a:off x="4301629" y="3752124"/>
            <a:ext cx="905935" cy="27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SciPy and NumPy - Full Stack Python">
            <a:extLst>
              <a:ext uri="{FF2B5EF4-FFF2-40B4-BE49-F238E27FC236}">
                <a16:creationId xmlns:a16="http://schemas.microsoft.com/office/drawing/2014/main" id="{ACB2B2AC-568D-4EC9-B433-3D464647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48" y="3773486"/>
            <a:ext cx="763082" cy="3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NumPy - Wikipedia">
            <a:extLst>
              <a:ext uri="{FF2B5EF4-FFF2-40B4-BE49-F238E27FC236}">
                <a16:creationId xmlns:a16="http://schemas.microsoft.com/office/drawing/2014/main" id="{4297D751-4C5B-4C6F-B84B-861F20E2F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 b="12376"/>
          <a:stretch/>
        </p:blipFill>
        <p:spPr bwMode="auto">
          <a:xfrm>
            <a:off x="4286933" y="3499778"/>
            <a:ext cx="741355" cy="2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2" name="Picture 34" descr="Matplotlib Course – Learn Python Data Visualization">
            <a:extLst>
              <a:ext uri="{FF2B5EF4-FFF2-40B4-BE49-F238E27FC236}">
                <a16:creationId xmlns:a16="http://schemas.microsoft.com/office/drawing/2014/main" id="{CF51AD98-B00A-45BE-94CC-2DFF31CF5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t="13093" r="5300" b="54341"/>
          <a:stretch/>
        </p:blipFill>
        <p:spPr bwMode="auto">
          <a:xfrm>
            <a:off x="5009500" y="3514359"/>
            <a:ext cx="1130780" cy="2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D4B321A-6EC1-41CA-8F72-AF62778EFD25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647" y="4010757"/>
            <a:ext cx="1130780" cy="287463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65AE1C9-8B2B-420D-B82C-E13F599A52C4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014176" y="4335699"/>
            <a:ext cx="1" cy="243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E3DD247-6AA8-4E1D-BEC4-64C8D0A468B1}"/>
              </a:ext>
            </a:extLst>
          </p:cNvPr>
          <p:cNvSpPr/>
          <p:nvPr/>
        </p:nvSpPr>
        <p:spPr>
          <a:xfrm>
            <a:off x="2002239" y="3257034"/>
            <a:ext cx="1935281" cy="1082274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Network Visualization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0" name="Picture 42" descr="File:Plotly logo for digital final (6).png - Wikimedia Commons">
            <a:extLst>
              <a:ext uri="{FF2B5EF4-FFF2-40B4-BE49-F238E27FC236}">
                <a16:creationId xmlns:a16="http://schemas.microsoft.com/office/drawing/2014/main" id="{3D969DFD-DA15-44E9-8245-1F495A4F8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33110" r="10677" b="30191"/>
          <a:stretch/>
        </p:blipFill>
        <p:spPr bwMode="auto">
          <a:xfrm>
            <a:off x="2119168" y="3689610"/>
            <a:ext cx="1715935" cy="6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68E9D07-F6A6-44F6-907F-41D1C8232CD1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3937520" y="3798171"/>
            <a:ext cx="309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D0C14C0-DF2E-4E55-B976-56470AC70629}"/>
              </a:ext>
            </a:extLst>
          </p:cNvPr>
          <p:cNvSpPr/>
          <p:nvPr/>
        </p:nvSpPr>
        <p:spPr>
          <a:xfrm>
            <a:off x="4247415" y="1357368"/>
            <a:ext cx="1942561" cy="104323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Remote Database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2" name="Picture 44" descr="PostgreSQL: Open Source Databases | OVHcloud">
            <a:extLst>
              <a:ext uri="{FF2B5EF4-FFF2-40B4-BE49-F238E27FC236}">
                <a16:creationId xmlns:a16="http://schemas.microsoft.com/office/drawing/2014/main" id="{AEDBD3FC-2330-40F0-8F07-DF5FC8CAA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r="3423"/>
          <a:stretch/>
        </p:blipFill>
        <p:spPr bwMode="auto">
          <a:xfrm>
            <a:off x="4292779" y="2017687"/>
            <a:ext cx="939031" cy="3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6" name="Picture 48" descr="How to Evaluate AWS RDS Pricing and Features | by Jay Chapel | Medium">
            <a:extLst>
              <a:ext uri="{FF2B5EF4-FFF2-40B4-BE49-F238E27FC236}">
                <a16:creationId xmlns:a16="http://schemas.microsoft.com/office/drawing/2014/main" id="{C7EEB851-EFF8-421A-8956-2BB043408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r="18449" b="4097"/>
          <a:stretch/>
        </p:blipFill>
        <p:spPr bwMode="auto">
          <a:xfrm>
            <a:off x="5224499" y="1946661"/>
            <a:ext cx="421613" cy="3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8" name="Picture 50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59802C90-30CE-4E6B-9CFE-D29313349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3"/>
          <a:stretch/>
        </p:blipFill>
        <p:spPr bwMode="auto">
          <a:xfrm>
            <a:off x="5612340" y="1948585"/>
            <a:ext cx="501676" cy="4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0" name="Picture 52" descr="SQLAlchemy Tutorial with Python by Vinay Kudari">
            <a:extLst>
              <a:ext uri="{FF2B5EF4-FFF2-40B4-BE49-F238E27FC236}">
                <a16:creationId xmlns:a16="http://schemas.microsoft.com/office/drawing/2014/main" id="{C1EA8CA4-1887-48B1-8931-FDA51E2A9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9" b="24942"/>
          <a:stretch/>
        </p:blipFill>
        <p:spPr bwMode="auto">
          <a:xfrm>
            <a:off x="4767596" y="1654801"/>
            <a:ext cx="1336894" cy="2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22DFD8E-3F17-4D75-9742-81730D58472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452" r="18794" b="17556"/>
          <a:stretch/>
        </p:blipFill>
        <p:spPr>
          <a:xfrm>
            <a:off x="4359808" y="1585710"/>
            <a:ext cx="296743" cy="402683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6A41B18-1FF0-4DE5-81EE-80CFFC8D201C}"/>
              </a:ext>
            </a:extLst>
          </p:cNvPr>
          <p:cNvCxnSpPr>
            <a:cxnSpLocks/>
            <a:stCxn id="79" idx="0"/>
            <a:endCxn id="107" idx="2"/>
          </p:cNvCxnSpPr>
          <p:nvPr/>
        </p:nvCxnSpPr>
        <p:spPr>
          <a:xfrm flipH="1" flipV="1">
            <a:off x="5218696" y="2400599"/>
            <a:ext cx="1274" cy="2821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2" name="Picture 54" descr="Deployment Interface for R Markdown Documents and Shiny Applications •  rsconnect">
            <a:extLst>
              <a:ext uri="{FF2B5EF4-FFF2-40B4-BE49-F238E27FC236}">
                <a16:creationId xmlns:a16="http://schemas.microsoft.com/office/drawing/2014/main" id="{45E4EABF-C80A-48C2-AEB7-FF70628A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63" y="1833662"/>
            <a:ext cx="671746" cy="7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F0034BE-4AFB-470B-9705-9E885A0D628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46671"/>
          <a:stretch/>
        </p:blipFill>
        <p:spPr>
          <a:xfrm>
            <a:off x="2318905" y="2622678"/>
            <a:ext cx="1358373" cy="26252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E4323FC-560D-431C-BDBE-72835B479567}"/>
              </a:ext>
            </a:extLst>
          </p:cNvPr>
          <p:cNvSpPr/>
          <p:nvPr/>
        </p:nvSpPr>
        <p:spPr>
          <a:xfrm>
            <a:off x="6420056" y="2679244"/>
            <a:ext cx="1959377" cy="128633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2"/>
                </a:solidFill>
              </a:rPr>
              <a:t>Build Predictive Model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44" name="Picture 56" descr="Learn TensorFlow Fundamentals in 20 Minutes | by Chidume Nnamdi 🔥💻🎵🎮 |  Bits and Pieces">
            <a:extLst>
              <a:ext uri="{FF2B5EF4-FFF2-40B4-BE49-F238E27FC236}">
                <a16:creationId xmlns:a16="http://schemas.microsoft.com/office/drawing/2014/main" id="{1B996FD7-C993-4721-BC97-EDB98604F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27047" r="5268" b="33183"/>
          <a:stretch/>
        </p:blipFill>
        <p:spPr bwMode="auto">
          <a:xfrm>
            <a:off x="6455642" y="2906974"/>
            <a:ext cx="1860831" cy="3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6" name="Picture 58" descr="Keras: the Python deep learning API">
            <a:extLst>
              <a:ext uri="{FF2B5EF4-FFF2-40B4-BE49-F238E27FC236}">
                <a16:creationId xmlns:a16="http://schemas.microsoft.com/office/drawing/2014/main" id="{DCA87D74-D55C-497F-A8A8-993B896B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38" y="3291322"/>
            <a:ext cx="1187854" cy="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380A432-91C0-4E8D-BD3A-9E23451D62F1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6189975" y="3322410"/>
            <a:ext cx="2300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8" name="Picture 60" descr="scikit-learn - Wikipedia">
            <a:extLst>
              <a:ext uri="{FF2B5EF4-FFF2-40B4-BE49-F238E27FC236}">
                <a16:creationId xmlns:a16="http://schemas.microsoft.com/office/drawing/2014/main" id="{437AAEBF-E1E4-45DC-B950-4FCFE5EB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20" y="3390454"/>
            <a:ext cx="947785" cy="5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C49951C8-1524-4DA1-9D85-7F96109BE511}"/>
              </a:ext>
            </a:extLst>
          </p:cNvPr>
          <p:cNvSpPr/>
          <p:nvPr/>
        </p:nvSpPr>
        <p:spPr>
          <a:xfrm>
            <a:off x="8611661" y="2679245"/>
            <a:ext cx="1907946" cy="1062632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B0F0"/>
                </a:solidFill>
              </a:rPr>
              <a:t>Package Model</a:t>
            </a: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86EDB72-25ED-436C-8A03-A1C7D13F25B2}"/>
              </a:ext>
            </a:extLst>
          </p:cNvPr>
          <p:cNvSpPr txBox="1"/>
          <p:nvPr/>
        </p:nvSpPr>
        <p:spPr>
          <a:xfrm>
            <a:off x="9515747" y="3487109"/>
            <a:ext cx="96004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TF-Serving-API</a:t>
            </a:r>
          </a:p>
        </p:txBody>
      </p:sp>
      <p:pic>
        <p:nvPicPr>
          <p:cNvPr id="12354" name="Picture 66" descr="A few tricks on how to set up related Docker images with docker-compose -  Event-Driven.io">
            <a:extLst>
              <a:ext uri="{FF2B5EF4-FFF2-40B4-BE49-F238E27FC236}">
                <a16:creationId xmlns:a16="http://schemas.microsoft.com/office/drawing/2014/main" id="{C6DCFF0A-9FC0-4A9F-8D66-204531C12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9534" r="2134" b="18383"/>
          <a:stretch/>
        </p:blipFill>
        <p:spPr bwMode="auto">
          <a:xfrm>
            <a:off x="9540511" y="2915533"/>
            <a:ext cx="960047" cy="4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56" name="Picture 68" descr="What is Docker? | AWS">
            <a:extLst>
              <a:ext uri="{FF2B5EF4-FFF2-40B4-BE49-F238E27FC236}">
                <a16:creationId xmlns:a16="http://schemas.microsoft.com/office/drawing/2014/main" id="{8277951E-DE62-4C98-A082-56E3EF6C1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 t="5113" r="26269" b="5478"/>
          <a:stretch/>
        </p:blipFill>
        <p:spPr bwMode="auto">
          <a:xfrm>
            <a:off x="8647192" y="2956154"/>
            <a:ext cx="817107" cy="7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EF791209-FA89-4A45-9E63-DA637F62ACFA}"/>
              </a:ext>
            </a:extLst>
          </p:cNvPr>
          <p:cNvSpPr txBox="1"/>
          <p:nvPr/>
        </p:nvSpPr>
        <p:spPr>
          <a:xfrm>
            <a:off x="9363633" y="3325526"/>
            <a:ext cx="111216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TensorFlow-Serving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27688E3-85B8-4780-BBDD-1DE0A94858A1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8379433" y="3210561"/>
            <a:ext cx="23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549C778E-5888-4C5C-97F4-BC69595868BE}"/>
              </a:ext>
            </a:extLst>
          </p:cNvPr>
          <p:cNvSpPr/>
          <p:nvPr/>
        </p:nvSpPr>
        <p:spPr>
          <a:xfrm>
            <a:off x="8958507" y="3977305"/>
            <a:ext cx="1214253" cy="6267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1"/>
                </a:solidFill>
              </a:rPr>
              <a:t>Endpoint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29533CF-C6B0-43B0-902B-CCB891BF67B1}"/>
              </a:ext>
            </a:extLst>
          </p:cNvPr>
          <p:cNvCxnSpPr>
            <a:cxnSpLocks/>
            <a:stCxn id="158" idx="2"/>
            <a:endCxn id="178" idx="0"/>
          </p:cNvCxnSpPr>
          <p:nvPr/>
        </p:nvCxnSpPr>
        <p:spPr>
          <a:xfrm>
            <a:off x="9565634" y="3741877"/>
            <a:ext cx="0" cy="23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60" name="Picture 72" descr="What is REST? Everything for use in industry explained simply">
            <a:extLst>
              <a:ext uri="{FF2B5EF4-FFF2-40B4-BE49-F238E27FC236}">
                <a16:creationId xmlns:a16="http://schemas.microsoft.com/office/drawing/2014/main" id="{81B51A8B-FB90-4518-86F8-6E49D15C6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t="15672" r="11884" b="17846"/>
          <a:stretch/>
        </p:blipFill>
        <p:spPr bwMode="auto">
          <a:xfrm>
            <a:off x="8985484" y="4245572"/>
            <a:ext cx="440639" cy="2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74" descr="gRPC">
            <a:extLst>
              <a:ext uri="{FF2B5EF4-FFF2-40B4-BE49-F238E27FC236}">
                <a16:creationId xmlns:a16="http://schemas.microsoft.com/office/drawing/2014/main" id="{05EF8F12-588F-4E90-8FCE-7FDC0E12E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4" b="27592"/>
          <a:stretch/>
        </p:blipFill>
        <p:spPr bwMode="auto">
          <a:xfrm>
            <a:off x="9445077" y="4245905"/>
            <a:ext cx="683146" cy="28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D422EABF-75B8-4BEB-91A3-BCB96EE2A4DB}"/>
              </a:ext>
            </a:extLst>
          </p:cNvPr>
          <p:cNvSpPr/>
          <p:nvPr/>
        </p:nvSpPr>
        <p:spPr>
          <a:xfrm>
            <a:off x="8611661" y="1584077"/>
            <a:ext cx="1907946" cy="81652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Deploy Model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64" name="Picture 76" descr="AWS ECR get-login-password not working | Troubleshooting Tips">
            <a:extLst>
              <a:ext uri="{FF2B5EF4-FFF2-40B4-BE49-F238E27FC236}">
                <a16:creationId xmlns:a16="http://schemas.microsoft.com/office/drawing/2014/main" id="{19D9CD6E-D45D-462E-8CB7-2C2E9CBA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19" y="1826457"/>
            <a:ext cx="440063" cy="4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78" descr="Getting started with RAPIDS on AWS ECS using Dask Cloud Provider | by Jacob  Tomlinson | RAPIDS AI | Medium">
            <a:extLst>
              <a:ext uri="{FF2B5EF4-FFF2-40B4-BE49-F238E27FC236}">
                <a16:creationId xmlns:a16="http://schemas.microsoft.com/office/drawing/2014/main" id="{75016A73-9BCC-43B6-AADF-59C32577C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t="4554" r="12214" b="4270"/>
          <a:stretch/>
        </p:blipFill>
        <p:spPr bwMode="auto">
          <a:xfrm>
            <a:off x="9137268" y="1802895"/>
            <a:ext cx="462531" cy="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80" descr="Can AWS Lambda Access A Database? And The Considerations You Should Be  Taking.">
            <a:extLst>
              <a:ext uri="{FF2B5EF4-FFF2-40B4-BE49-F238E27FC236}">
                <a16:creationId xmlns:a16="http://schemas.microsoft.com/office/drawing/2014/main" id="{22937E71-8F4C-4328-A492-AD8A6BDBD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t="8579" r="9930" b="8226"/>
          <a:stretch/>
        </p:blipFill>
        <p:spPr bwMode="auto">
          <a:xfrm>
            <a:off x="9618089" y="1807212"/>
            <a:ext cx="857705" cy="5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angle: Diagonal Corners Rounded 193">
            <a:extLst>
              <a:ext uri="{FF2B5EF4-FFF2-40B4-BE49-F238E27FC236}">
                <a16:creationId xmlns:a16="http://schemas.microsoft.com/office/drawing/2014/main" id="{3A65AD5E-B3E2-4276-9F56-E1CA944BCFFE}"/>
              </a:ext>
            </a:extLst>
          </p:cNvPr>
          <p:cNvSpPr/>
          <p:nvPr/>
        </p:nvSpPr>
        <p:spPr>
          <a:xfrm>
            <a:off x="4138849" y="1008789"/>
            <a:ext cx="6486328" cy="1543986"/>
          </a:xfrm>
          <a:prstGeom prst="round2DiagRect">
            <a:avLst>
              <a:gd name="adj1" fmla="val 14754"/>
              <a:gd name="adj2" fmla="val 0"/>
            </a:avLst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8C06E92-8D3F-4024-AB24-B48537621121}"/>
              </a:ext>
            </a:extLst>
          </p:cNvPr>
          <p:cNvSpPr txBox="1"/>
          <p:nvPr/>
        </p:nvSpPr>
        <p:spPr>
          <a:xfrm>
            <a:off x="4247415" y="1046574"/>
            <a:ext cx="24934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FF0000"/>
                </a:solidFill>
              </a:rPr>
              <a:t>Amazon Web Services (AWS)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85FDF6-4BBA-42EA-BDFC-64B9359C0A85}"/>
              </a:ext>
            </a:extLst>
          </p:cNvPr>
          <p:cNvCxnSpPr>
            <a:cxnSpLocks/>
            <a:stCxn id="158" idx="0"/>
            <a:endCxn id="190" idx="2"/>
          </p:cNvCxnSpPr>
          <p:nvPr/>
        </p:nvCxnSpPr>
        <p:spPr>
          <a:xfrm flipV="1">
            <a:off x="9565634" y="2400598"/>
            <a:ext cx="0" cy="278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70" name="Picture 82" descr="Terraform Provider">
            <a:extLst>
              <a:ext uri="{FF2B5EF4-FFF2-40B4-BE49-F238E27FC236}">
                <a16:creationId xmlns:a16="http://schemas.microsoft.com/office/drawing/2014/main" id="{38A9ED7A-A547-44A3-B36C-BE2BBE9FC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 t="13330" r="12749" b="10462"/>
          <a:stretch/>
        </p:blipFill>
        <p:spPr bwMode="auto">
          <a:xfrm>
            <a:off x="7049330" y="1473374"/>
            <a:ext cx="706081" cy="7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FE491916-C7D9-45E3-B2B9-3670BE84F093}"/>
              </a:ext>
            </a:extLst>
          </p:cNvPr>
          <p:cNvSpPr txBox="1"/>
          <p:nvPr/>
        </p:nvSpPr>
        <p:spPr>
          <a:xfrm>
            <a:off x="6712391" y="2165788"/>
            <a:ext cx="143148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050" b="1" dirty="0"/>
              <a:t>(Infrastructure as Code)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29494CB4-379C-4164-9B35-24496E0454E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81385" y="4122385"/>
            <a:ext cx="611013" cy="1127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D10EA1-404E-44E9-B2F0-2DC650D67E9E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3937820" y="2147302"/>
            <a:ext cx="3095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6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4302</Words>
  <Application>Microsoft Office PowerPoint</Application>
  <PresentationFormat>Widescreen</PresentationFormat>
  <Paragraphs>465</Paragraphs>
  <Slides>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244</cp:revision>
  <dcterms:created xsi:type="dcterms:W3CDTF">2022-05-10T13:43:13Z</dcterms:created>
  <dcterms:modified xsi:type="dcterms:W3CDTF">2022-08-26T12:36:55Z</dcterms:modified>
</cp:coreProperties>
</file>